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16" r:id="rId2"/>
    <p:sldId id="323" r:id="rId3"/>
    <p:sldId id="258" r:id="rId4"/>
    <p:sldId id="330" r:id="rId5"/>
    <p:sldId id="324" r:id="rId6"/>
    <p:sldId id="319" r:id="rId7"/>
    <p:sldId id="314" r:id="rId8"/>
    <p:sldId id="325" r:id="rId9"/>
    <p:sldId id="326" r:id="rId10"/>
    <p:sldId id="341" r:id="rId11"/>
    <p:sldId id="338" r:id="rId12"/>
    <p:sldId id="337" r:id="rId13"/>
    <p:sldId id="339" r:id="rId14"/>
    <p:sldId id="340" r:id="rId15"/>
    <p:sldId id="335" r:id="rId16"/>
    <p:sldId id="33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601C"/>
    <a:srgbClr val="0AA5C2"/>
    <a:srgbClr val="252525"/>
    <a:srgbClr val="C87633"/>
    <a:srgbClr val="28A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0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96985F-3FF9-4BC4-8E41-AEE2E25655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78798-4DFF-46D8-9B1F-E4C7142645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B3227-528C-4FD6-B8D2-9332BBCBAF9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41B9B-03D9-4E64-B635-0637DB7751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1F3F6-D456-4B4D-A11A-EEC1024FC3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E239D-8115-42F7-8A91-40F3E065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8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ECA96-538A-48B8-83CE-452645422E2F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F9FF7-70E8-44B6-A5D8-81A833F55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6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CAF5EA-EDFF-4224-8A04-CE67495A8B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4E21C1-5D52-4C34-939E-1740854A7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938463"/>
            <a:ext cx="10957762" cy="7098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000" b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EC6E7-392A-4560-8446-9B719A7CD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" y="1834644"/>
            <a:ext cx="10957762" cy="1267097"/>
          </a:xfrm>
        </p:spPr>
        <p:txBody>
          <a:bodyPr anchor="t"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443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DD2CEE-FD03-4064-8EC7-3C08F31B6B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3705-2E6B-40A2-BF76-37691D67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2F7CB3-A296-4A82-BC3C-E18C7A30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26" y="404950"/>
            <a:ext cx="5612674" cy="11591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>
                <a:solidFill>
                  <a:srgbClr val="DC601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91E00-930F-4380-9E5D-840CD949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26" y="1660358"/>
            <a:ext cx="5612674" cy="3633537"/>
          </a:xfrm>
        </p:spPr>
        <p:txBody>
          <a:bodyPr/>
          <a:lstStyle>
            <a:lvl1pPr>
              <a:defRPr sz="3200">
                <a:solidFill>
                  <a:srgbClr val="252525"/>
                </a:solidFill>
              </a:defRPr>
            </a:lvl1pPr>
            <a:lvl2pPr>
              <a:defRPr sz="2800">
                <a:solidFill>
                  <a:srgbClr val="252525"/>
                </a:solidFill>
              </a:defRPr>
            </a:lvl2pPr>
            <a:lvl3pPr>
              <a:defRPr sz="2400">
                <a:solidFill>
                  <a:srgbClr val="252525"/>
                </a:solidFill>
              </a:defRPr>
            </a:lvl3pPr>
            <a:lvl4pPr>
              <a:defRPr sz="2000">
                <a:solidFill>
                  <a:srgbClr val="252525"/>
                </a:solidFill>
              </a:defRPr>
            </a:lvl4pPr>
            <a:lvl5pPr>
              <a:defRPr sz="2000">
                <a:solidFill>
                  <a:srgbClr val="252525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E9B80C-A21A-41F7-BD52-CDABFD1DBF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0918" y="890332"/>
            <a:ext cx="4102100" cy="463207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8A6018-87C0-4CD2-AF39-074320EB4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E1E1C-C7E0-4E4C-A585-8D4372DF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60" y="489174"/>
            <a:ext cx="4957009" cy="115915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>
                <a:solidFill>
                  <a:srgbClr val="DC601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9A75-A829-4A85-99AF-55B69DD24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460" y="1744582"/>
            <a:ext cx="4957009" cy="3633537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3705-2E6B-40A2-BF76-37691D67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54225924-EC2D-42BF-BA38-CEAD02EFD8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4000" y="489174"/>
            <a:ext cx="6043494" cy="463207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83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3CAB-119F-4E98-9BF1-9111EA253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1397726"/>
            <a:ext cx="5778500" cy="428461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21F11-E2AB-48F9-ACEF-CBF7CE22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283556-3A50-484B-BC89-D11C9A943C5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3999" y="1397726"/>
            <a:ext cx="5677569" cy="3896169"/>
          </a:xfrm>
        </p:spPr>
        <p:txBody>
          <a:bodyPr/>
          <a:lstStyle>
            <a:lvl1pPr>
              <a:defRPr sz="3200">
                <a:solidFill>
                  <a:srgbClr val="252525"/>
                </a:solidFill>
              </a:defRPr>
            </a:lvl1pPr>
            <a:lvl2pPr>
              <a:defRPr sz="2800">
                <a:solidFill>
                  <a:srgbClr val="252525"/>
                </a:solidFill>
              </a:defRPr>
            </a:lvl2pPr>
            <a:lvl3pPr>
              <a:defRPr sz="2400">
                <a:solidFill>
                  <a:srgbClr val="252525"/>
                </a:solidFill>
              </a:defRPr>
            </a:lvl3pPr>
            <a:lvl4pPr>
              <a:defRPr sz="2000">
                <a:solidFill>
                  <a:srgbClr val="252525"/>
                </a:solidFill>
              </a:defRPr>
            </a:lvl4pPr>
            <a:lvl5pPr>
              <a:defRPr sz="2000">
                <a:solidFill>
                  <a:srgbClr val="252525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1768AD-DE2B-47C4-9A6E-0168D9F5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686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59E7E-7828-4592-BBA4-2B169CDB7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3999" y="1423851"/>
            <a:ext cx="11620501" cy="38459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E14B4-FF83-458C-B8DC-09CDB180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8DC5EB-87AF-4F11-A910-EA208552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13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7D424-CFEF-4960-9E1B-ACCECCE00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423851"/>
            <a:ext cx="2628900" cy="3870044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DC601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8054D-9433-421F-A31A-A3CAEEAF6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23851"/>
            <a:ext cx="7734300" cy="38700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E6715-DE69-444C-BEC2-EBCB899C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9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B9FD-91A8-4599-9E8F-7C94B87CA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8A2899A-949C-4BCF-A5F8-0CD42D0E75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5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E8A8-F947-44BE-A842-8480857D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59327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FD10-CF64-4329-A74E-EA5D32E4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23851"/>
            <a:ext cx="11659327" cy="38459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655A-D9E7-407B-837A-A7579667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7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42E445-2323-4D90-B32C-44C17F0E8F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8CBDF-2F89-4376-9CA5-D4F8C99D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123406"/>
            <a:ext cx="5817327" cy="2697707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rgbClr val="252525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BD8A9-A9AA-46F2-86A8-6CD6C0ED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8" y="3821114"/>
            <a:ext cx="5817327" cy="790076"/>
          </a:xfrm>
        </p:spPr>
        <p:txBody>
          <a:bodyPr/>
          <a:lstStyle>
            <a:lvl1pPr marL="0" indent="0">
              <a:buNone/>
              <a:defRPr sz="2400">
                <a:solidFill>
                  <a:srgbClr val="0AA5C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6B3D5-D2AE-4A7A-91D8-6EA318F9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9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D14C41-1ECD-492A-809F-B2B889CA7B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AC35F15-06F8-432F-B84B-BEDA3C34B97D}"/>
              </a:ext>
            </a:extLst>
          </p:cNvPr>
          <p:cNvSpPr txBox="1">
            <a:spLocks/>
          </p:cNvSpPr>
          <p:nvPr userDrawn="1"/>
        </p:nvSpPr>
        <p:spPr>
          <a:xfrm>
            <a:off x="257408" y="6127750"/>
            <a:ext cx="55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7E1B5D-0297-44A7-AEE4-229A211B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621" y="1507232"/>
            <a:ext cx="5961705" cy="34016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5000">
                <a:solidFill>
                  <a:srgbClr val="252525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835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DFAC-1305-4155-A09C-DA28C8E0D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3852"/>
            <a:ext cx="5181600" cy="38700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30DA6-13C9-4055-9FE9-EF8C4A8B1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3851"/>
            <a:ext cx="5181600" cy="3870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3EE9A-B18B-4821-A9B4-0816B2DA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097976-B4DF-4640-B331-95B00CEE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96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319A3-C346-4165-949E-A71CD915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851"/>
            <a:ext cx="5157787" cy="441044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rgbClr val="0AA5C2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49E2-2FD3-4D98-A002-C344C7129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97243"/>
            <a:ext cx="5157787" cy="33086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ABBF0-5F51-4E1B-BBCF-1BC22A5A2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6962" y="1423851"/>
            <a:ext cx="5183188" cy="441044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rgbClr val="0AA5C2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89168B-8642-4E44-AE95-681AAD1E6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6962" y="1997243"/>
            <a:ext cx="5183188" cy="33086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74F45-2786-43FA-AB39-25FDFF0A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9D6327-E26B-4E60-8061-BCF060F3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896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81D84-A9BF-47D0-B10A-34634708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A9A102-9045-4911-8C4E-051F6E43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17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03DDC-9576-4DAF-8FFA-FA9015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6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0E90D0-7C25-44BE-86BB-16243B3895C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8AB04-0B63-45FF-9EF8-9BEBDF9D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59327" cy="770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6C4A9-0B60-42B8-8C11-C7F7761D0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99" y="1423851"/>
            <a:ext cx="11659327" cy="3845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E7A70-941D-4503-B9D8-38E140666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127750"/>
            <a:ext cx="55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3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63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60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Medium" panose="020B0603020102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raoul.miller@teamim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raoul.miller@teamim.com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9BA09-717F-4648-AF19-B3FE3AE3D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9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6D5B-C7D9-7446-9B53-F4DE5EC92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ABAC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DE2-B90F-884A-B63B-E886BAB8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23851"/>
            <a:ext cx="6648507" cy="3845981"/>
          </a:xfrm>
        </p:spPr>
        <p:txBody>
          <a:bodyPr/>
          <a:lstStyle/>
          <a:p>
            <a:r>
              <a:rPr lang="en-US" dirty="0"/>
              <a:t>PEP – Policy Enforcement Point</a:t>
            </a:r>
          </a:p>
          <a:p>
            <a:pPr lvl="1"/>
            <a:r>
              <a:rPr lang="en-US" dirty="0"/>
              <a:t>Equivalent to Web Gate</a:t>
            </a:r>
          </a:p>
          <a:p>
            <a:r>
              <a:rPr lang="en-US" dirty="0"/>
              <a:t>PDP – Policy Decision Point</a:t>
            </a:r>
          </a:p>
          <a:p>
            <a:pPr lvl="1"/>
            <a:r>
              <a:rPr lang="en-US" dirty="0"/>
              <a:t>Where requests are processed</a:t>
            </a:r>
          </a:p>
          <a:p>
            <a:pPr lvl="1"/>
            <a:r>
              <a:rPr lang="en-US" dirty="0"/>
              <a:t>Returns a permit / deny</a:t>
            </a:r>
          </a:p>
          <a:p>
            <a:r>
              <a:rPr lang="en-US" dirty="0"/>
              <a:t>PIP – Policy Information Point</a:t>
            </a:r>
          </a:p>
          <a:p>
            <a:pPr lvl="1"/>
            <a:r>
              <a:rPr lang="en-US" dirty="0"/>
              <a:t>Bridges from PDP to external attribute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7525B-0F52-8143-A13D-A9DAE685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Graffiti on a wall&#10;&#10;Description automatically generated">
            <a:extLst>
              <a:ext uri="{FF2B5EF4-FFF2-40B4-BE49-F238E27FC236}">
                <a16:creationId xmlns:a16="http://schemas.microsoft.com/office/drawing/2014/main" id="{7458091C-DB4C-FD4D-836F-1BBE53DA55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765" y="1293105"/>
            <a:ext cx="3704202" cy="4938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3818C-4DC5-3D49-9A40-DD51ABAE1911}"/>
              </a:ext>
            </a:extLst>
          </p:cNvPr>
          <p:cNvSpPr txBox="1"/>
          <p:nvPr/>
        </p:nvSpPr>
        <p:spPr>
          <a:xfrm>
            <a:off x="7478306" y="5862709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Raoul</a:t>
            </a:r>
            <a:r>
              <a:rPr lang="en-US" dirty="0">
                <a:solidFill>
                  <a:schemeClr val="bg1"/>
                </a:solidFill>
              </a:rPr>
              <a:t> Miller)</a:t>
            </a:r>
          </a:p>
        </p:txBody>
      </p:sp>
    </p:spTree>
    <p:extLst>
      <p:ext uri="{BB962C8B-B14F-4D97-AF65-F5344CB8AC3E}">
        <p14:creationId xmlns:p14="http://schemas.microsoft.com/office/powerpoint/2010/main" val="122292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2A9C-2C76-0041-9357-B551FB20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Attributes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C97B-46BD-754B-B997-71CFCE2B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423851"/>
            <a:ext cx="7182582" cy="3845981"/>
          </a:xfrm>
        </p:spPr>
        <p:txBody>
          <a:bodyPr/>
          <a:lstStyle/>
          <a:p>
            <a:r>
              <a:rPr lang="en-US" dirty="0"/>
              <a:t>Subject attributes</a:t>
            </a:r>
          </a:p>
          <a:p>
            <a:pPr lvl="1"/>
            <a:r>
              <a:rPr lang="en-US" dirty="0"/>
              <a:t>Clearance, age, role</a:t>
            </a:r>
          </a:p>
          <a:p>
            <a:r>
              <a:rPr lang="en-US" dirty="0"/>
              <a:t>Action attributes</a:t>
            </a:r>
          </a:p>
          <a:p>
            <a:pPr lvl="1"/>
            <a:r>
              <a:rPr lang="en-US" dirty="0"/>
              <a:t>Read, delete, view</a:t>
            </a:r>
          </a:p>
          <a:p>
            <a:r>
              <a:rPr lang="en-US" dirty="0"/>
              <a:t>Object / resource attributes</a:t>
            </a:r>
          </a:p>
          <a:p>
            <a:pPr lvl="1"/>
            <a:r>
              <a:rPr lang="en-US" dirty="0"/>
              <a:t>Object type, department, location, classification</a:t>
            </a:r>
          </a:p>
          <a:p>
            <a:r>
              <a:rPr lang="en-US" dirty="0"/>
              <a:t>Contextual (environment) attributes</a:t>
            </a:r>
          </a:p>
          <a:p>
            <a:pPr lvl="1"/>
            <a:r>
              <a:rPr lang="en-US" dirty="0"/>
              <a:t>Time, location, IP address,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DD7B5-FA8F-004D-AB71-FA0A1A6F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 descr="A person posing for the camera in front of a graffiti covered wall&#10;&#10;Description automatically generated">
            <a:extLst>
              <a:ext uri="{FF2B5EF4-FFF2-40B4-BE49-F238E27FC236}">
                <a16:creationId xmlns:a16="http://schemas.microsoft.com/office/drawing/2014/main" id="{9512C43E-663F-9643-AD8F-A628637124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241" y="1319002"/>
            <a:ext cx="3546559" cy="4728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0B2CD-8790-A649-A218-B5C101873A04}"/>
              </a:ext>
            </a:extLst>
          </p:cNvPr>
          <p:cNvSpPr txBox="1"/>
          <p:nvPr/>
        </p:nvSpPr>
        <p:spPr>
          <a:xfrm>
            <a:off x="7694850" y="5680494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Miller)</a:t>
            </a:r>
          </a:p>
        </p:txBody>
      </p:sp>
    </p:spTree>
    <p:extLst>
      <p:ext uri="{BB962C8B-B14F-4D97-AF65-F5344CB8AC3E}">
        <p14:creationId xmlns:p14="http://schemas.microsoft.com/office/powerpoint/2010/main" val="367904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2A9C-2C76-0041-9357-B551FB20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Use ABAC?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C97B-46BD-754B-B997-71CFCE2B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423851"/>
            <a:ext cx="6486666" cy="38459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Defense / National Security</a:t>
            </a:r>
          </a:p>
          <a:p>
            <a:r>
              <a:rPr lang="en-US" dirty="0"/>
              <a:t>Medical</a:t>
            </a:r>
          </a:p>
          <a:p>
            <a:r>
              <a:rPr lang="en-US" dirty="0"/>
              <a:t>Financial</a:t>
            </a:r>
          </a:p>
          <a:p>
            <a:r>
              <a:rPr lang="en-US" dirty="0"/>
              <a:t>Legal</a:t>
            </a:r>
          </a:p>
          <a:p>
            <a:endParaRPr lang="en-US" dirty="0"/>
          </a:p>
          <a:p>
            <a:r>
              <a:rPr lang="en-US" dirty="0"/>
              <a:t>Anywhere that data security is key</a:t>
            </a:r>
          </a:p>
          <a:p>
            <a:pPr lvl="1"/>
            <a:r>
              <a:rPr lang="en-US" dirty="0"/>
              <a:t>CMS</a:t>
            </a:r>
          </a:p>
          <a:p>
            <a:pPr lvl="1"/>
            <a:r>
              <a:rPr lang="en-US" dirty="0"/>
              <a:t>ERP</a:t>
            </a:r>
          </a:p>
          <a:p>
            <a:pPr lvl="1"/>
            <a:r>
              <a:rPr lang="en-US" dirty="0"/>
              <a:t>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DD7B5-FA8F-004D-AB71-FA0A1A6F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Colorful graffiti on the side of a building&#10;&#10;Description automatically generated">
            <a:extLst>
              <a:ext uri="{FF2B5EF4-FFF2-40B4-BE49-F238E27FC236}">
                <a16:creationId xmlns:a16="http://schemas.microsoft.com/office/drawing/2014/main" id="{93DCD817-7177-8B47-9C66-01C1C39E64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0924" y="1327094"/>
            <a:ext cx="3828207" cy="52638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3F1DB-2489-4C49-89F1-ECAACAAEA002}"/>
              </a:ext>
            </a:extLst>
          </p:cNvPr>
          <p:cNvSpPr txBox="1"/>
          <p:nvPr/>
        </p:nvSpPr>
        <p:spPr>
          <a:xfrm>
            <a:off x="7290924" y="6215618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Miller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88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2A9C-2C76-0041-9357-B551FB20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ABAC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C97B-46BD-754B-B997-71CFCE2B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423851"/>
            <a:ext cx="6292458" cy="3845981"/>
          </a:xfrm>
        </p:spPr>
        <p:txBody>
          <a:bodyPr/>
          <a:lstStyle/>
          <a:p>
            <a:r>
              <a:rPr lang="en-US" dirty="0"/>
              <a:t>Buy a COTS product</a:t>
            </a:r>
          </a:p>
          <a:p>
            <a:pPr lvl="1"/>
            <a:r>
              <a:rPr lang="en-US" dirty="0"/>
              <a:t>Axiomatics, </a:t>
            </a:r>
            <a:r>
              <a:rPr lang="en-US" dirty="0" err="1"/>
              <a:t>PlainID</a:t>
            </a:r>
            <a:r>
              <a:rPr lang="en-US" dirty="0"/>
              <a:t>, </a:t>
            </a:r>
            <a:r>
              <a:rPr lang="en-US" dirty="0" err="1"/>
              <a:t>NextLabs</a:t>
            </a:r>
            <a:r>
              <a:rPr lang="en-US" dirty="0"/>
              <a:t>, Symphonic</a:t>
            </a:r>
          </a:p>
          <a:p>
            <a:r>
              <a:rPr lang="en-US" dirty="0"/>
              <a:t>Use XACML to integrate into solutions</a:t>
            </a:r>
          </a:p>
          <a:p>
            <a:pPr lvl="1"/>
            <a:r>
              <a:rPr lang="en-US" dirty="0"/>
              <a:t>Web frameworks, middleware code</a:t>
            </a:r>
          </a:p>
          <a:p>
            <a:r>
              <a:rPr lang="en-US" dirty="0"/>
              <a:t>Enable for certain applications</a:t>
            </a:r>
          </a:p>
          <a:p>
            <a:pPr lvl="1"/>
            <a:r>
              <a:rPr lang="en-US" dirty="0"/>
              <a:t>Windows Server 2012</a:t>
            </a:r>
          </a:p>
          <a:p>
            <a:pPr lvl="1"/>
            <a:r>
              <a:rPr lang="en-US" dirty="0"/>
              <a:t>Hadoop, Oracle</a:t>
            </a:r>
          </a:p>
          <a:p>
            <a:pPr lvl="1"/>
            <a:r>
              <a:rPr lang="en-US" dirty="0"/>
              <a:t>Spring (expression-based access control)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DD7B5-FA8F-004D-AB71-FA0A1A6F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The face of a building&#10;&#10;Description automatically generated">
            <a:extLst>
              <a:ext uri="{FF2B5EF4-FFF2-40B4-BE49-F238E27FC236}">
                <a16:creationId xmlns:a16="http://schemas.microsoft.com/office/drawing/2014/main" id="{D1C0E830-4F88-8946-913F-85E878C62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75"/>
          <a:stretch/>
        </p:blipFill>
        <p:spPr>
          <a:xfrm>
            <a:off x="7638880" y="1292591"/>
            <a:ext cx="3339227" cy="5017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3DFB0-C675-414B-AEBC-2D3F0FEE7177}"/>
              </a:ext>
            </a:extLst>
          </p:cNvPr>
          <p:cNvSpPr txBox="1"/>
          <p:nvPr/>
        </p:nvSpPr>
        <p:spPr>
          <a:xfrm>
            <a:off x="7549194" y="6010254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 (© Raoul Miller)</a:t>
            </a:r>
          </a:p>
        </p:txBody>
      </p:sp>
    </p:spTree>
    <p:extLst>
      <p:ext uri="{BB962C8B-B14F-4D97-AF65-F5344CB8AC3E}">
        <p14:creationId xmlns:p14="http://schemas.microsoft.com/office/powerpoint/2010/main" val="3473085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2A9C-2C76-0041-9357-B551FB20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Pros and Cons of ABAC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C97B-46BD-754B-B997-71CFCE2B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23851"/>
            <a:ext cx="6413837" cy="3845981"/>
          </a:xfrm>
        </p:spPr>
        <p:txBody>
          <a:bodyPr/>
          <a:lstStyle/>
          <a:p>
            <a:r>
              <a:rPr lang="en-US" dirty="0"/>
              <a:t>Complexity</a:t>
            </a:r>
          </a:p>
          <a:p>
            <a:pPr lvl="1"/>
            <a:r>
              <a:rPr lang="en-US" dirty="0"/>
              <a:t>It’s a new thing and not standard</a:t>
            </a:r>
          </a:p>
          <a:p>
            <a:pPr lvl="1"/>
            <a:r>
              <a:rPr lang="en-US" dirty="0"/>
              <a:t>Defining rules</a:t>
            </a:r>
          </a:p>
          <a:p>
            <a:r>
              <a:rPr lang="en-US" dirty="0"/>
              <a:t>Adds data to audit trail</a:t>
            </a:r>
          </a:p>
          <a:p>
            <a:r>
              <a:rPr lang="en-US" dirty="0"/>
              <a:t>Privacy </a:t>
            </a:r>
          </a:p>
          <a:p>
            <a:pPr lvl="1"/>
            <a:r>
              <a:rPr lang="en-US" dirty="0"/>
              <a:t>Decision is allow/deny, data in PDP/PIP</a:t>
            </a:r>
          </a:p>
          <a:p>
            <a:r>
              <a:rPr lang="en-US" dirty="0"/>
              <a:t>Consistency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DD7B5-FA8F-004D-AB71-FA0A1A6F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 descr="Graffiti on a wall&#10;&#10;Description automatically generated">
            <a:extLst>
              <a:ext uri="{FF2B5EF4-FFF2-40B4-BE49-F238E27FC236}">
                <a16:creationId xmlns:a16="http://schemas.microsoft.com/office/drawing/2014/main" id="{91EB039C-ACC3-3F46-91A4-F32C884F06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6321" y="1480495"/>
            <a:ext cx="4318363" cy="5071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C258DE-51BD-9443-B5F4-7C5B1669E98D}"/>
              </a:ext>
            </a:extLst>
          </p:cNvPr>
          <p:cNvSpPr txBox="1"/>
          <p:nvPr/>
        </p:nvSpPr>
        <p:spPr>
          <a:xfrm>
            <a:off x="6812819" y="6146013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Miller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808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A8E8-A58C-9745-AD86-FF0B36AE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131E8-E240-434D-B211-9E538AFB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182492-BC43-8844-B7A5-5D21F6BC7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23851"/>
            <a:ext cx="6049697" cy="3845981"/>
          </a:xfrm>
        </p:spPr>
        <p:txBody>
          <a:bodyPr/>
          <a:lstStyle/>
          <a:p>
            <a:r>
              <a:rPr lang="en-US" dirty="0"/>
              <a:t>You should consider ABAC for sensitive data or content</a:t>
            </a:r>
          </a:p>
          <a:p>
            <a:r>
              <a:rPr lang="en-US" dirty="0"/>
              <a:t>Understanding the process of defining and implementing ABAC</a:t>
            </a:r>
          </a:p>
          <a:p>
            <a:r>
              <a:rPr lang="en-US" dirty="0"/>
              <a:t>Pros and cons</a:t>
            </a:r>
          </a:p>
          <a:p>
            <a:endParaRPr lang="en-US" dirty="0"/>
          </a:p>
          <a:p>
            <a:r>
              <a:rPr lang="en-US" dirty="0"/>
              <a:t>There is overlap between RBAC and ABAC</a:t>
            </a:r>
          </a:p>
        </p:txBody>
      </p:sp>
      <p:pic>
        <p:nvPicPr>
          <p:cNvPr id="10" name="Picture 9" descr="A picture containing colorful, child, covered, young&#10;&#10;Description automatically generated">
            <a:extLst>
              <a:ext uri="{FF2B5EF4-FFF2-40B4-BE49-F238E27FC236}">
                <a16:creationId xmlns:a16="http://schemas.microsoft.com/office/drawing/2014/main" id="{9787FBEE-9FD5-194D-94CE-50F0E53716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2237" y="1320233"/>
            <a:ext cx="3714244" cy="5172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050F60-8983-4546-AF85-44888728EB06}"/>
              </a:ext>
            </a:extLst>
          </p:cNvPr>
          <p:cNvSpPr txBox="1"/>
          <p:nvPr/>
        </p:nvSpPr>
        <p:spPr>
          <a:xfrm>
            <a:off x="7524918" y="6123543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Raoul</a:t>
            </a:r>
            <a:r>
              <a:rPr lang="en-US" dirty="0">
                <a:solidFill>
                  <a:schemeClr val="bg1"/>
                </a:solidFill>
              </a:rPr>
              <a:t> Miller)</a:t>
            </a:r>
          </a:p>
        </p:txBody>
      </p:sp>
    </p:spTree>
    <p:extLst>
      <p:ext uri="{BB962C8B-B14F-4D97-AF65-F5344CB8AC3E}">
        <p14:creationId xmlns:p14="http://schemas.microsoft.com/office/powerpoint/2010/main" val="328057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A89F-E486-4EEB-A3F7-667445307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49" y="908211"/>
            <a:ext cx="8852234" cy="9264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C601C"/>
                </a:solidFill>
              </a:rPr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ABBE3C-E3DD-4091-8751-40ED12725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" y="1834644"/>
            <a:ext cx="3987706" cy="24234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Raoul Miller</a:t>
            </a:r>
          </a:p>
          <a:p>
            <a:r>
              <a:rPr lang="en-US" dirty="0"/>
              <a:t>Director, Content Strategy and Advisory</a:t>
            </a:r>
          </a:p>
          <a:p>
            <a:r>
              <a:rPr lang="en-US" dirty="0"/>
              <a:t>TEAM IM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raoul.miller@teamim.com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ECM_Raoul</a:t>
            </a:r>
            <a:r>
              <a:rPr lang="en-US" dirty="0"/>
              <a:t> (Twitter)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B692DA84-10A9-4B3C-BD10-6A791C01094D}"/>
              </a:ext>
            </a:extLst>
          </p:cNvPr>
          <p:cNvSpPr txBox="1">
            <a:spLocks/>
          </p:cNvSpPr>
          <p:nvPr/>
        </p:nvSpPr>
        <p:spPr>
          <a:xfrm>
            <a:off x="5181600" y="1834643"/>
            <a:ext cx="3987706" cy="2423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bg1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0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A89F-E486-4EEB-A3F7-667445307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082836"/>
            <a:ext cx="8852234" cy="1312494"/>
          </a:xfrm>
        </p:spPr>
        <p:txBody>
          <a:bodyPr>
            <a:noAutofit/>
          </a:bodyPr>
          <a:lstStyle/>
          <a:p>
            <a:r>
              <a:rPr lang="en-US" dirty="0"/>
              <a:t>Boost Privacy Protections with Attribute-Based Access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ABA8C-5BA8-4E96-9DA0-E13ABB45D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395330"/>
            <a:ext cx="8852234" cy="112312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Taking the Next Step Beyond Role-Based Access Controls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18442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22C71-2AC5-4759-BDB9-1189E4E50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1723535"/>
            <a:ext cx="5817326" cy="194901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dirty="0"/>
              <a:t>Raoul Miller</a:t>
            </a:r>
          </a:p>
          <a:p>
            <a:pPr algn="ctr"/>
            <a:r>
              <a:rPr lang="en-US" dirty="0">
                <a:solidFill>
                  <a:srgbClr val="252525"/>
                </a:solidFill>
              </a:rPr>
              <a:t>Director, Content Strategy &amp; Advisory</a:t>
            </a:r>
          </a:p>
          <a:p>
            <a:pPr algn="ctr"/>
            <a:r>
              <a:rPr lang="en-US" dirty="0">
                <a:solidFill>
                  <a:srgbClr val="252525"/>
                </a:solidFill>
              </a:rPr>
              <a:t>TEAM IM</a:t>
            </a:r>
          </a:p>
          <a:p>
            <a:pPr algn="ctr"/>
            <a:r>
              <a:rPr lang="en-US" dirty="0">
                <a:solidFill>
                  <a:srgbClr val="252525"/>
                </a:solidFill>
                <a:hlinkClick r:id="rId2"/>
              </a:rPr>
              <a:t>raoul.miller@teamim.com</a:t>
            </a:r>
            <a:endParaRPr lang="en-US" dirty="0">
              <a:solidFill>
                <a:srgbClr val="252525"/>
              </a:solidFill>
            </a:endParaRPr>
          </a:p>
          <a:p>
            <a:pPr algn="ctr"/>
            <a:r>
              <a:rPr lang="en-US" dirty="0"/>
              <a:t>@</a:t>
            </a:r>
            <a:r>
              <a:rPr lang="en-US" dirty="0" err="1"/>
              <a:t>ECM_Raoul</a:t>
            </a:r>
            <a:endParaRPr lang="en-US" dirty="0">
              <a:solidFill>
                <a:srgbClr val="252525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rgbClr val="25252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B7819-06C4-4D6B-90A4-F95D70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5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4D70-D509-4061-90EF-81FC1D778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26" y="404950"/>
            <a:ext cx="5612674" cy="1062904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TEAM 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D8AF-F258-4309-A7C1-3DA73D490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3326" y="1175261"/>
            <a:ext cx="5612674" cy="3669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Content and unstructured data specialists since 1999</a:t>
            </a:r>
          </a:p>
          <a:p>
            <a:r>
              <a:rPr lang="en-US" dirty="0"/>
              <a:t>Oracle, M-Files, Microsoft, Elasticsearch, HelloSign, Frevvo, ABBYY, Smartlogic partners</a:t>
            </a:r>
          </a:p>
          <a:p>
            <a:r>
              <a:rPr lang="en-US" dirty="0"/>
              <a:t>Operate in US, Canada, Australia and New Zealand</a:t>
            </a:r>
          </a:p>
          <a:p>
            <a:r>
              <a:rPr lang="en-US" dirty="0"/>
              <a:t>Advisory and Strategy practice is one part of what we do.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A5F3-BE37-420B-83AF-1F0D1469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2EE73-1253-0143-9F04-FB17457622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496" y="936401"/>
            <a:ext cx="4469814" cy="3376653"/>
          </a:xfrm>
          <a:prstGeom prst="rect">
            <a:avLst/>
          </a:prstGeom>
        </p:spPr>
      </p:pic>
      <p:pic>
        <p:nvPicPr>
          <p:cNvPr id="11" name="Picture 10" descr="A picture containing indoor, wooden, wood, brown&#10;&#10;Description automatically generated">
            <a:extLst>
              <a:ext uri="{FF2B5EF4-FFF2-40B4-BE49-F238E27FC236}">
                <a16:creationId xmlns:a16="http://schemas.microsoft.com/office/drawing/2014/main" id="{0B842B6D-6911-464E-999F-5AA5C588B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5999"/>
          <a:stretch/>
        </p:blipFill>
        <p:spPr>
          <a:xfrm>
            <a:off x="6887310" y="618309"/>
            <a:ext cx="457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09906E-2FF9-B345-8966-22E22DBD052E}"/>
              </a:ext>
            </a:extLst>
          </p:cNvPr>
          <p:cNvSpPr txBox="1"/>
          <p:nvPr/>
        </p:nvSpPr>
        <p:spPr>
          <a:xfrm>
            <a:off x="6887310" y="5710015"/>
            <a:ext cx="185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Raoul</a:t>
            </a:r>
            <a:r>
              <a:rPr lang="en-US" dirty="0">
                <a:solidFill>
                  <a:schemeClr val="bg1"/>
                </a:solidFill>
              </a:rPr>
              <a:t> Miller</a:t>
            </a:r>
          </a:p>
        </p:txBody>
      </p:sp>
    </p:spTree>
    <p:extLst>
      <p:ext uri="{BB962C8B-B14F-4D97-AF65-F5344CB8AC3E}">
        <p14:creationId xmlns:p14="http://schemas.microsoft.com/office/powerpoint/2010/main" val="67307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82EF2-8ED6-4102-B7DD-77DD9739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A620EA-80AD-4F4C-A86E-1A7E5F8F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1E39D-7C5D-4480-B090-F360D8A67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types of access control</a:t>
            </a:r>
          </a:p>
          <a:p>
            <a:r>
              <a:rPr lang="en-US" dirty="0"/>
              <a:t>Which attributes to use?</a:t>
            </a:r>
          </a:p>
          <a:p>
            <a:r>
              <a:rPr lang="en-US" dirty="0"/>
              <a:t>Who should use ABAC? </a:t>
            </a:r>
          </a:p>
          <a:p>
            <a:r>
              <a:rPr lang="en-US" dirty="0"/>
              <a:t>How to implement ABAC</a:t>
            </a:r>
          </a:p>
          <a:p>
            <a:r>
              <a:rPr lang="en-US" dirty="0"/>
              <a:t>Some pros and cons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B2883-1FC0-AE45-A26A-D634E48DFB38}"/>
              </a:ext>
            </a:extLst>
          </p:cNvPr>
          <p:cNvSpPr txBox="1"/>
          <p:nvPr/>
        </p:nvSpPr>
        <p:spPr>
          <a:xfrm>
            <a:off x="6546477" y="6060141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Raoul</a:t>
            </a:r>
            <a:r>
              <a:rPr lang="en-US" dirty="0">
                <a:solidFill>
                  <a:schemeClr val="bg1"/>
                </a:solidFill>
              </a:rPr>
              <a:t> Miller)</a:t>
            </a:r>
          </a:p>
        </p:txBody>
      </p:sp>
      <p:pic>
        <p:nvPicPr>
          <p:cNvPr id="8" name="Picture 7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D2780F59-1C5D-7147-816E-5B88E422B8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2519" y="779930"/>
            <a:ext cx="5116155" cy="48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5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83C3-6120-44FB-AA6F-36EC6630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621" y="614996"/>
            <a:ext cx="5961705" cy="3443658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A good programmer is someone who always looks both ways before crossing a one-way street.</a:t>
            </a:r>
            <a:endParaRPr lang="en-US" dirty="0"/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450952CC-8F65-45AD-B618-7565BBCCCA05}"/>
              </a:ext>
            </a:extLst>
          </p:cNvPr>
          <p:cNvSpPr txBox="1"/>
          <p:nvPr/>
        </p:nvSpPr>
        <p:spPr>
          <a:xfrm>
            <a:off x="2293043" y="1507232"/>
            <a:ext cx="1931900" cy="192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b="1" dirty="0">
                <a:solidFill>
                  <a:srgbClr val="FEFEFE"/>
                </a:solidFill>
                <a:latin typeface="Franklin Gothic Medium" panose="020B0603020102020204" pitchFamily="34" charset="0"/>
              </a:rPr>
              <a:t>‘’</a:t>
            </a:r>
            <a:endParaRPr sz="15000" b="1" dirty="0">
              <a:solidFill>
                <a:srgbClr val="FEFEF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Google Shape;22;p4">
            <a:extLst>
              <a:ext uri="{FF2B5EF4-FFF2-40B4-BE49-F238E27FC236}">
                <a16:creationId xmlns:a16="http://schemas.microsoft.com/office/drawing/2014/main" id="{0EF89ACA-68DB-4738-BE07-FA768D58C135}"/>
              </a:ext>
            </a:extLst>
          </p:cNvPr>
          <p:cNvSpPr/>
          <p:nvPr/>
        </p:nvSpPr>
        <p:spPr>
          <a:xfrm>
            <a:off x="2293043" y="1507233"/>
            <a:ext cx="1931900" cy="1921768"/>
          </a:xfrm>
          <a:prstGeom prst="rect">
            <a:avLst/>
          </a:prstGeom>
          <a:noFill/>
          <a:ln w="76200" cap="flat" cmpd="sng">
            <a:solidFill>
              <a:schemeClr val="bg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C470DB-7A62-436B-A6A2-6C47988CBE95}"/>
              </a:ext>
            </a:extLst>
          </p:cNvPr>
          <p:cNvSpPr txBox="1">
            <a:spLocks/>
          </p:cNvSpPr>
          <p:nvPr/>
        </p:nvSpPr>
        <p:spPr>
          <a:xfrm>
            <a:off x="6096000" y="4186989"/>
            <a:ext cx="5817326" cy="9946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rgbClr val="252525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dirty="0">
                <a:latin typeface="Franklin Gothic Book" panose="020B0503020102020204" pitchFamily="34" charset="0"/>
              </a:rPr>
              <a:t>-- </a:t>
            </a:r>
            <a:r>
              <a:rPr lang="en-US" sz="2400" b="1" dirty="0">
                <a:latin typeface="Franklin Gothic Book" panose="020B0503020102020204" pitchFamily="34" charset="0"/>
              </a:rPr>
              <a:t>Doug Linder</a:t>
            </a:r>
            <a:r>
              <a:rPr lang="en-US" sz="2400" i="1" dirty="0">
                <a:latin typeface="Franklin Gothic Book" panose="020B0503020102020204" pitchFamily="34" charset="0"/>
              </a:rPr>
              <a:t>, </a:t>
            </a:r>
          </a:p>
          <a:p>
            <a:r>
              <a:rPr lang="en-US" sz="2400" i="1" dirty="0">
                <a:latin typeface="Franklin Gothic Book" panose="020B0503020102020204" pitchFamily="34" charset="0"/>
              </a:rPr>
              <a:t>Author, Lawyer, Professor</a:t>
            </a:r>
          </a:p>
        </p:txBody>
      </p:sp>
    </p:spTree>
    <p:extLst>
      <p:ext uri="{BB962C8B-B14F-4D97-AF65-F5344CB8AC3E}">
        <p14:creationId xmlns:p14="http://schemas.microsoft.com/office/powerpoint/2010/main" val="70635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23851"/>
            <a:ext cx="5939827" cy="38459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“Selective Restriction of Access to a Place or Resource”</a:t>
            </a:r>
          </a:p>
          <a:p>
            <a:r>
              <a:rPr lang="en-US" dirty="0"/>
              <a:t>Authentication – Who are you?</a:t>
            </a:r>
          </a:p>
          <a:p>
            <a:r>
              <a:rPr lang="en-US" dirty="0"/>
              <a:t>Authorization – What can you do?</a:t>
            </a:r>
          </a:p>
          <a:p>
            <a:endParaRPr lang="en-US" dirty="0"/>
          </a:p>
          <a:p>
            <a:r>
              <a:rPr lang="en-US" dirty="0"/>
              <a:t>Many different models – most common:</a:t>
            </a:r>
          </a:p>
          <a:p>
            <a:pPr lvl="1"/>
            <a:r>
              <a:rPr lang="en-US" dirty="0"/>
              <a:t>ACL</a:t>
            </a:r>
          </a:p>
          <a:p>
            <a:pPr lvl="1"/>
            <a:r>
              <a:rPr lang="en-US" dirty="0"/>
              <a:t>RBAC</a:t>
            </a:r>
          </a:p>
          <a:p>
            <a:pPr lvl="1"/>
            <a:r>
              <a:rPr lang="en-US" dirty="0"/>
              <a:t>ABAC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46E83-E34F-394C-A74D-21879224EDA3}"/>
              </a:ext>
            </a:extLst>
          </p:cNvPr>
          <p:cNvSpPr txBox="1"/>
          <p:nvPr/>
        </p:nvSpPr>
        <p:spPr>
          <a:xfrm>
            <a:off x="7270377" y="1423851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Miller)</a:t>
            </a:r>
          </a:p>
        </p:txBody>
      </p:sp>
      <p:pic>
        <p:nvPicPr>
          <p:cNvPr id="8" name="Picture 7" descr="Graffiti on a wall&#10;&#10;Description automatically generated">
            <a:extLst>
              <a:ext uri="{FF2B5EF4-FFF2-40B4-BE49-F238E27FC236}">
                <a16:creationId xmlns:a16="http://schemas.microsoft.com/office/drawing/2014/main" id="{1FD1C65F-CB78-9E42-8805-EEC0051DC7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3827" y="2239815"/>
            <a:ext cx="5806220" cy="3013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09AE26-83AF-B94B-A181-C64C248F65D7}"/>
              </a:ext>
            </a:extLst>
          </p:cNvPr>
          <p:cNvSpPr txBox="1"/>
          <p:nvPr/>
        </p:nvSpPr>
        <p:spPr>
          <a:xfrm>
            <a:off x="10284302" y="4900500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Raoul</a:t>
            </a:r>
            <a:r>
              <a:rPr lang="en-US" dirty="0">
                <a:solidFill>
                  <a:schemeClr val="bg1"/>
                </a:solidFill>
              </a:rPr>
              <a:t> Miller)</a:t>
            </a:r>
          </a:p>
        </p:txBody>
      </p:sp>
    </p:spTree>
    <p:extLst>
      <p:ext uri="{BB962C8B-B14F-4D97-AF65-F5344CB8AC3E}">
        <p14:creationId xmlns:p14="http://schemas.microsoft.com/office/powerpoint/2010/main" val="98819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0FA0-9722-D341-8754-FD8D90FE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Role-Based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78272-A4C2-B74D-9A22-C08B8AADB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423851"/>
            <a:ext cx="6616138" cy="3845981"/>
          </a:xfrm>
        </p:spPr>
        <p:txBody>
          <a:bodyPr/>
          <a:lstStyle/>
          <a:p>
            <a:r>
              <a:rPr lang="en-US" dirty="0"/>
              <a:t>Most common method for most enterprise systems</a:t>
            </a:r>
          </a:p>
          <a:p>
            <a:r>
              <a:rPr lang="en-US" dirty="0"/>
              <a:t>Person -&gt; Role -&gt; Permissions</a:t>
            </a:r>
          </a:p>
          <a:p>
            <a:r>
              <a:rPr lang="en-US" dirty="0"/>
              <a:t>Usually integrated with directory and groups</a:t>
            </a:r>
          </a:p>
          <a:p>
            <a:r>
              <a:rPr lang="en-US" dirty="0"/>
              <a:t>More scalable than ACLs (may be combined)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516BE-EF27-3642-82A2-259E1215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close up of a cage&#10;&#10;Description automatically generated">
            <a:extLst>
              <a:ext uri="{FF2B5EF4-FFF2-40B4-BE49-F238E27FC236}">
                <a16:creationId xmlns:a16="http://schemas.microsoft.com/office/drawing/2014/main" id="{A81B8588-12CF-7D4A-BC94-F78182D4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4808" y="1423851"/>
            <a:ext cx="4776997" cy="4365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DA65BF-3CEC-E542-99A9-C177DE08527E}"/>
              </a:ext>
            </a:extLst>
          </p:cNvPr>
          <p:cNvSpPr txBox="1"/>
          <p:nvPr/>
        </p:nvSpPr>
        <p:spPr>
          <a:xfrm>
            <a:off x="7039396" y="5434149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Miller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058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2A9C-2C76-0041-9357-B551FB20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Attribute–Based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C97B-46BD-754B-B997-71CFCE2B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23851"/>
            <a:ext cx="6195353" cy="3845981"/>
          </a:xfrm>
        </p:spPr>
        <p:txBody>
          <a:bodyPr/>
          <a:lstStyle/>
          <a:p>
            <a:r>
              <a:rPr lang="en-US" dirty="0"/>
              <a:t>Evolved from RBAC</a:t>
            </a:r>
          </a:p>
          <a:p>
            <a:r>
              <a:rPr lang="en-US" dirty="0"/>
              <a:t>Policy-based rather than static</a:t>
            </a:r>
          </a:p>
          <a:p>
            <a:r>
              <a:rPr lang="en-US" dirty="0"/>
              <a:t>Next generation compared to RBAC</a:t>
            </a:r>
          </a:p>
          <a:p>
            <a:r>
              <a:rPr lang="en-US" dirty="0"/>
              <a:t>Boolean logic (IF, THEN) in rules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DD7B5-FA8F-004D-AB71-FA0A1A6F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person with graffiti on the side of a building&#10;&#10;Description automatically generated">
            <a:extLst>
              <a:ext uri="{FF2B5EF4-FFF2-40B4-BE49-F238E27FC236}">
                <a16:creationId xmlns:a16="http://schemas.microsoft.com/office/drawing/2014/main" id="{EC9C2B33-A58A-AC47-8BC3-BA18D4E305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1268" y="1294726"/>
            <a:ext cx="5632058" cy="4741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E8F57-C72D-FC42-BA6E-645536615C56}"/>
              </a:ext>
            </a:extLst>
          </p:cNvPr>
          <p:cNvSpPr txBox="1"/>
          <p:nvPr/>
        </p:nvSpPr>
        <p:spPr>
          <a:xfrm>
            <a:off x="6281268" y="5653186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Raoul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Miller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528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AA5C2"/>
      </a:accent1>
      <a:accent2>
        <a:srgbClr val="DC60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7402</TotalTime>
  <Words>530</Words>
  <Application>Microsoft Office PowerPoint</Application>
  <PresentationFormat>Widescreen</PresentationFormat>
  <Paragraphs>122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Book</vt:lpstr>
      <vt:lpstr>Franklin Gothic Medium</vt:lpstr>
      <vt:lpstr>Office Theme</vt:lpstr>
      <vt:lpstr>PowerPoint Presentation</vt:lpstr>
      <vt:lpstr>Boost Privacy Protections with Attribute-Based Access Control</vt:lpstr>
      <vt:lpstr>PowerPoint Presentation</vt:lpstr>
      <vt:lpstr>TEAM IM</vt:lpstr>
      <vt:lpstr>Agenda</vt:lpstr>
      <vt:lpstr>A good programmer is someone who always looks both ways before crossing a one-way street.</vt:lpstr>
      <vt:lpstr>Access Control</vt:lpstr>
      <vt:lpstr>Role-Based Access Control</vt:lpstr>
      <vt:lpstr>Attribute–Based Access Control</vt:lpstr>
      <vt:lpstr>Components of ABAC</vt:lpstr>
      <vt:lpstr>Which Attributes to Use?</vt:lpstr>
      <vt:lpstr>Who Should Use ABAC?</vt:lpstr>
      <vt:lpstr>How to Implement ABAC</vt:lpstr>
      <vt:lpstr>Some Pros and Cons of ABAC</vt:lpstr>
      <vt:lpstr>Key Takeaways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Zell</dc:creator>
  <cp:lastModifiedBy>Ann Snyder</cp:lastModifiedBy>
  <cp:revision>36</cp:revision>
  <dcterms:created xsi:type="dcterms:W3CDTF">2020-04-29T03:50:45Z</dcterms:created>
  <dcterms:modified xsi:type="dcterms:W3CDTF">2020-10-09T19:49:29Z</dcterms:modified>
</cp:coreProperties>
</file>